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70" r:id="rId6"/>
    <p:sldId id="271" r:id="rId7"/>
    <p:sldId id="279" r:id="rId8"/>
    <p:sldId id="280" r:id="rId9"/>
    <p:sldId id="281" r:id="rId10"/>
    <p:sldId id="278" r:id="rId11"/>
    <p:sldId id="272" r:id="rId12"/>
    <p:sldId id="274" r:id="rId13"/>
    <p:sldId id="273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>
        <p:scale>
          <a:sx n="61" d="100"/>
          <a:sy n="61" d="100"/>
        </p:scale>
        <p:origin x="67" y="874"/>
      </p:cViewPr>
      <p:guideLst>
        <p:guide orient="horz" pos="3239"/>
        <p:guide pos="5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8306" y="3251182"/>
            <a:ext cx="13339694" cy="15113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11899"/>
              </a:lnSpc>
              <a:defRPr/>
            </a:pPr>
            <a:r>
              <a:rPr lang="en-US" altLang="ko-KR" sz="8499">
                <a:solidFill>
                  <a:srgbClr val="222222"/>
                </a:solidFill>
                <a:ea typeface="Nanum Myeongjo Bold"/>
              </a:rPr>
              <a:t>Finance-Trading-Assistance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0088" y="5143500"/>
            <a:ext cx="6081312" cy="354962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en-US" altLang="ko-KR" sz="3200">
                <a:solidFill>
                  <a:srgbClr val="222222"/>
                </a:solidFill>
                <a:latin typeface="Nanum Myeongjo"/>
              </a:rPr>
              <a:t>10</a:t>
            </a:r>
            <a:r>
              <a:rPr lang="ko-KR" altLang="en-US" sz="3200">
                <a:solidFill>
                  <a:srgbClr val="222222"/>
                </a:solidFill>
                <a:latin typeface="Nanum Myeongjo"/>
              </a:rPr>
              <a:t>조</a:t>
            </a:r>
          </a:p>
          <a:p>
            <a:pPr lvl="0">
              <a:lnSpc>
                <a:spcPts val="5599"/>
              </a:lnSpc>
              <a:defRPr/>
            </a:pPr>
            <a:r>
              <a:rPr lang="ko-KR" altLang="en-US" sz="3200">
                <a:solidFill>
                  <a:srgbClr val="222222"/>
                </a:solidFill>
                <a:latin typeface="Nanum Myeongjo"/>
              </a:rPr>
              <a:t>문원주</a:t>
            </a:r>
          </a:p>
          <a:p>
            <a:pPr lvl="0">
              <a:lnSpc>
                <a:spcPts val="5599"/>
              </a:lnSpc>
              <a:defRPr/>
            </a:pPr>
            <a:r>
              <a:rPr lang="ko-KR" altLang="en-US" sz="3200">
                <a:solidFill>
                  <a:srgbClr val="222222"/>
                </a:solidFill>
                <a:latin typeface="Nanum Myeongjo"/>
              </a:rPr>
              <a:t>방채경</a:t>
            </a:r>
          </a:p>
          <a:p>
            <a:pPr lvl="0">
              <a:lnSpc>
                <a:spcPts val="5599"/>
              </a:lnSpc>
              <a:defRPr/>
            </a:pPr>
            <a:r>
              <a:rPr lang="ko-KR" altLang="en-US" sz="3200">
                <a:solidFill>
                  <a:srgbClr val="222222"/>
                </a:solidFill>
                <a:latin typeface="Nanum Myeongjo"/>
              </a:rPr>
              <a:t>연선우</a:t>
            </a:r>
          </a:p>
          <a:p>
            <a:pPr lvl="0">
              <a:lnSpc>
                <a:spcPts val="5599"/>
              </a:lnSpc>
              <a:defRPr/>
            </a:pPr>
            <a:r>
              <a:rPr lang="ko-KR" altLang="en-US" sz="3200">
                <a:solidFill>
                  <a:srgbClr val="222222"/>
                </a:solidFill>
                <a:latin typeface="Nanum Myeongjo"/>
              </a:rPr>
              <a:t>전기헌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2767" y="2282807"/>
            <a:ext cx="1897633" cy="8425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7000"/>
              </a:lnSpc>
              <a:defRPr/>
            </a:pPr>
            <a:r>
              <a:rPr lang="en-US" sz="5000" dirty="0">
                <a:solidFill>
                  <a:srgbClr val="04B46D"/>
                </a:solidFill>
                <a:latin typeface="Nanum Myeongjo Bold"/>
              </a:rPr>
              <a:t>202</a:t>
            </a:r>
            <a:r>
              <a:rPr lang="en-US" altLang="ko-KR" sz="5000" dirty="0">
                <a:solidFill>
                  <a:srgbClr val="04B46D"/>
                </a:solidFill>
                <a:latin typeface="Nanum Myeongjo Bold"/>
              </a:rPr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54161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endParaRPr lang="en-US" altLang="ko-KR" sz="3600" spc="108" dirty="0">
              <a:solidFill>
                <a:srgbClr val="204AA9"/>
              </a:solidFill>
              <a:latin typeface="Nanum Myeongjo Bold"/>
              <a:ea typeface="Nanum Myeongjo Bold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51B8F7BA-D545-F96C-8EF3-1D5E10DFDF8D}"/>
              </a:ext>
            </a:extLst>
          </p:cNvPr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Consideration</a:t>
            </a:r>
            <a:endParaRPr lang="en-US" altLang="ko-KR" sz="7000" dirty="0">
              <a:solidFill>
                <a:srgbClr val="204AA9"/>
              </a:solidFill>
              <a:ea typeface="Nanum Myeongjo Bold Bold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1812758" y="5038599"/>
            <a:ext cx="11446042" cy="4097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en-US" altLang="ko-KR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- Tail-wind Framework</a:t>
            </a:r>
            <a:endParaRPr lang="en-US" altLang="ko-KR" sz="3600" spc="108">
              <a:solidFill>
                <a:srgbClr val="04b46d"/>
              </a:solidFill>
              <a:latin typeface="Nanum Myeongjo Bold"/>
              <a:ea typeface="Nanum Myeongjo Bold"/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1832811" y="6761614"/>
            <a:ext cx="11425989" cy="4107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en-US" altLang="ko-KR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-</a:t>
            </a:r>
            <a:r>
              <a:rPr lang="ko-KR" altLang="en-US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 </a:t>
            </a:r>
            <a:r>
              <a:rPr lang="en-US" altLang="ko-KR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Python loading</a:t>
            </a:r>
            <a:endParaRPr lang="en-US" altLang="ko-KR" sz="3600" spc="108">
              <a:solidFill>
                <a:srgbClr val="04b46d"/>
              </a:solidFill>
              <a:latin typeface="Nanum Myeongjo Bold"/>
              <a:ea typeface="Nanum Myeongjo Bold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FF2A986-4C74-7F96-FEEE-9F9F2445DAA2}"/>
              </a:ext>
            </a:extLst>
          </p:cNvPr>
          <p:cNvSpPr txBox="1"/>
          <p:nvPr/>
        </p:nvSpPr>
        <p:spPr>
          <a:xfrm>
            <a:off x="2756933" y="5678538"/>
            <a:ext cx="12458700" cy="6364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3000" dirty="0">
                <a:solidFill>
                  <a:srgbClr val="222222"/>
                </a:solidFill>
                <a:latin typeface="Nanum Myeongjo"/>
              </a:rPr>
              <a:t>협업의 용이성을 위해 고려하였으나 코드의 반복성때문에 사용하지 않음</a:t>
            </a:r>
            <a:r>
              <a:rPr lang="en-US" altLang="ko-KR" sz="3000" dirty="0">
                <a:solidFill>
                  <a:srgbClr val="222222"/>
                </a:solidFill>
                <a:latin typeface="Nanum Myeongjo"/>
              </a:rPr>
              <a:t>.</a:t>
            </a:r>
            <a:endParaRPr lang="ko-KR" altLang="en-US" sz="3000" dirty="0">
              <a:solidFill>
                <a:srgbClr val="222222"/>
              </a:solidFill>
              <a:latin typeface="Nanum Myeongjo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A10C9-9FEE-427D-22AF-71006DF6785D}"/>
              </a:ext>
            </a:extLst>
          </p:cNvPr>
          <p:cNvSpPr txBox="1"/>
          <p:nvPr/>
        </p:nvSpPr>
        <p:spPr>
          <a:xfrm>
            <a:off x="2772975" y="7522673"/>
            <a:ext cx="12458700" cy="6364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3000" dirty="0">
                <a:solidFill>
                  <a:srgbClr val="222222"/>
                </a:solidFill>
                <a:latin typeface="Nanum Myeongjo"/>
              </a:rPr>
              <a:t>파이썬 자체의 한계로 로딩 시간이 길다는 단점이 존재한다</a:t>
            </a:r>
            <a:r>
              <a:rPr lang="en-US" altLang="ko-KR" sz="3000" dirty="0">
                <a:solidFill>
                  <a:srgbClr val="222222"/>
                </a:solidFill>
                <a:latin typeface="Nanum Myeongjo"/>
              </a:rPr>
              <a:t>.</a:t>
            </a:r>
            <a:endParaRPr lang="ko-KR" altLang="en-US" sz="3000" dirty="0">
              <a:solidFill>
                <a:srgbClr val="222222"/>
              </a:solidFill>
              <a:latin typeface="Nanum Myeongjo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36AB2D9A-E2B0-BE96-DE13-7830B6A08B0A}"/>
              </a:ext>
            </a:extLst>
          </p:cNvPr>
          <p:cNvSpPr txBox="1"/>
          <p:nvPr/>
        </p:nvSpPr>
        <p:spPr>
          <a:xfrm>
            <a:off x="1828800" y="3194464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en-US" altLang="ko-KR" sz="3600" spc="108" dirty="0">
                <a:solidFill>
                  <a:srgbClr val="04B46D"/>
                </a:solidFill>
                <a:latin typeface="Nanum Myeongjo Bold"/>
                <a:ea typeface="Nanum Myeongjo Bold"/>
              </a:rPr>
              <a:t>- </a:t>
            </a:r>
            <a:r>
              <a:rPr lang="en-US" altLang="ko-KR" sz="3600" spc="108" dirty="0" err="1">
                <a:solidFill>
                  <a:srgbClr val="04B46D"/>
                </a:solidFill>
                <a:latin typeface="Nanum Myeongjo Bold"/>
                <a:ea typeface="Nanum Myeongjo Bold"/>
              </a:rPr>
              <a:t>Py</a:t>
            </a:r>
            <a:r>
              <a:rPr lang="en-US" altLang="ko-KR" sz="3600" spc="108" dirty="0">
                <a:solidFill>
                  <a:srgbClr val="04B46D"/>
                </a:solidFill>
                <a:latin typeface="Nanum Myeongjo Bold"/>
                <a:ea typeface="Nanum Myeongjo Bold"/>
              </a:rPr>
              <a:t>-script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83BB85A-0E95-B790-65BF-96F4E7193E60}"/>
              </a:ext>
            </a:extLst>
          </p:cNvPr>
          <p:cNvSpPr txBox="1"/>
          <p:nvPr/>
        </p:nvSpPr>
        <p:spPr>
          <a:xfrm>
            <a:off x="2772975" y="3834403"/>
            <a:ext cx="12458700" cy="6364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3000" dirty="0">
                <a:solidFill>
                  <a:srgbClr val="222222"/>
                </a:solidFill>
                <a:latin typeface="Nanum Myeongjo"/>
              </a:rPr>
              <a:t>외부 모듈을 지원하지 않는다는 단점 </a:t>
            </a:r>
            <a:r>
              <a:rPr lang="en-US" altLang="ko-KR" sz="3000" dirty="0">
                <a:solidFill>
                  <a:srgbClr val="222222"/>
                </a:solidFill>
                <a:latin typeface="Nanum Myeongjo"/>
              </a:rPr>
              <a:t>-&gt; Flask</a:t>
            </a:r>
            <a:r>
              <a:rPr lang="ko-KR" altLang="en-US" sz="3000" dirty="0">
                <a:solidFill>
                  <a:srgbClr val="222222"/>
                </a:solidFill>
                <a:latin typeface="Nanum Myeongjo"/>
              </a:rPr>
              <a:t>로 해결</a:t>
            </a:r>
          </a:p>
        </p:txBody>
      </p:sp>
    </p:spTree>
    <p:extLst>
      <p:ext uri="{BB962C8B-B14F-4D97-AF65-F5344CB8AC3E}">
        <p14:creationId xmlns:p14="http://schemas.microsoft.com/office/powerpoint/2010/main" val="266785501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33079" y="1035892"/>
            <a:ext cx="4096121" cy="10596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ko-KR" altLang="en-US" sz="8000">
                <a:solidFill>
                  <a:srgbClr val="03834f"/>
                </a:solidFill>
                <a:ea typeface="Nanum Myeongjo Bold Bold"/>
              </a:rPr>
              <a:t>데모영상</a:t>
            </a:r>
            <a:endParaRPr lang="ko-KR" altLang="en-US" sz="8000">
              <a:solidFill>
                <a:schemeClr val="tx1"/>
              </a:solidFill>
              <a:ea typeface="Nanum Myeongjo Bold Bold"/>
            </a:endParaRPr>
          </a:p>
        </p:txBody>
      </p:sp>
      <p:pic>
        <p:nvPicPr>
          <p:cNvPr id="3" name="KakaoTalk_20231214_220443927">
            <a:hlinkClick r:id="" action="ppaction://media"/>
            <a:extLst>
              <a:ext uri="{FF2B5EF4-FFF2-40B4-BE49-F238E27FC236}">
                <a16:creationId xmlns:a16="http://schemas.microsoft.com/office/drawing/2014/main" id="{CDDEEA88-2921-076F-ABF9-EDE3966F0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100" y="2400300"/>
            <a:ext cx="11353800" cy="70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8204" y="3289300"/>
            <a:ext cx="6671593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222222"/>
                </a:solidFill>
                <a:ea typeface="Nanum Myeongjo Bold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03344" y="4984778"/>
            <a:ext cx="608131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4B46D"/>
                </a:solidFill>
                <a:latin typeface="Nanum Myeongj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606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8204" y="3289300"/>
            <a:ext cx="6671593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800" dirty="0">
                <a:solidFill>
                  <a:srgbClr val="222222"/>
                </a:solidFill>
                <a:ea typeface="Nanum Myeongjo Bold"/>
              </a:rPr>
              <a:t>Q &amp; 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03344" y="4984778"/>
            <a:ext cx="608131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dirty="0">
                <a:solidFill>
                  <a:srgbClr val="04B46D"/>
                </a:solidFill>
                <a:latin typeface="Nanum Myeongjo"/>
              </a:rPr>
              <a:t>질의 응답</a:t>
            </a:r>
            <a:endParaRPr lang="en-US" sz="3999" dirty="0">
              <a:solidFill>
                <a:srgbClr val="04B46D"/>
              </a:solidFill>
              <a:latin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380951136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07975" y="4297363"/>
            <a:ext cx="793328" cy="6740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599"/>
              </a:lnSpc>
              <a:defRPr/>
            </a:pPr>
            <a:r>
              <a:rPr lang="en-US" sz="3999">
                <a:solidFill>
                  <a:srgbClr val="04b46d"/>
                </a:solidFill>
                <a:latin typeface="Nanum Myeongjo Bold Bold"/>
              </a:rPr>
              <a:t>02</a:t>
            </a:r>
            <a:endParaRPr lang="en-US" sz="3999">
              <a:solidFill>
                <a:srgbClr val="04b46d"/>
              </a:solidFill>
              <a:latin typeface="Nanum Myeongjo Bold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110264" y="7073853"/>
            <a:ext cx="6005312" cy="0"/>
          </a:xfrm>
          <a:prstGeom prst="line">
            <a:avLst/>
          </a:prstGeom>
          <a:ln w="28575" cap="flat">
            <a:solidFill>
              <a:srgbClr val="03834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6141344" y="6146087"/>
            <a:ext cx="6005312" cy="0"/>
          </a:xfrm>
          <a:prstGeom prst="line">
            <a:avLst/>
          </a:prstGeom>
          <a:ln w="28575" cap="flat">
            <a:solidFill>
              <a:srgbClr val="03834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6110264" y="5143500"/>
            <a:ext cx="6005312" cy="0"/>
          </a:xfrm>
          <a:prstGeom prst="line">
            <a:avLst/>
          </a:prstGeom>
          <a:ln w="28575" cap="flat">
            <a:solidFill>
              <a:srgbClr val="03834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448677" y="4453733"/>
            <a:ext cx="4404570" cy="41806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474"/>
              </a:lnSpc>
              <a:defRPr/>
            </a:pPr>
            <a:r>
              <a:rPr lang="ko-KR" altLang="en-US" sz="2499" spc="114">
                <a:solidFill>
                  <a:srgbClr val="222222"/>
                </a:solidFill>
                <a:ea typeface="Nanum Myeongjo"/>
              </a:rPr>
              <a:t>웹사이트 설명</a:t>
            </a:r>
            <a:endParaRPr lang="ko-KR" altLang="en-US" sz="2499" spc="114">
              <a:solidFill>
                <a:srgbClr val="222222"/>
              </a:solidFill>
              <a:ea typeface="Nanum Myeongj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48677" y="5409408"/>
            <a:ext cx="4404570" cy="4212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474"/>
              </a:lnSpc>
              <a:defRPr/>
            </a:pPr>
            <a:r>
              <a:rPr lang="ko-KR" altLang="en-US" sz="2499" spc="114">
                <a:solidFill>
                  <a:srgbClr val="222222"/>
                </a:solidFill>
                <a:ea typeface="Nanum Myeongjo"/>
              </a:rPr>
              <a:t>라이브러리 설명</a:t>
            </a:r>
            <a:endParaRPr lang="ko-KR" altLang="en-US" sz="2499" spc="114">
              <a:solidFill>
                <a:srgbClr val="222222"/>
              </a:solidFill>
              <a:ea typeface="Nanum Myeongj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48677" y="6373894"/>
            <a:ext cx="4404570" cy="44716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474"/>
              </a:lnSpc>
              <a:defRPr/>
            </a:pPr>
            <a:r>
              <a:rPr lang="ko-KR" altLang="en-US" sz="2499" spc="114">
                <a:solidFill>
                  <a:srgbClr val="222222"/>
                </a:solidFill>
                <a:latin typeface="Nanum Myeongjo"/>
                <a:ea typeface="Nanum Myeongjo"/>
              </a:rPr>
              <a:t>데모 영상</a:t>
            </a:r>
            <a:endParaRPr lang="ko-KR" altLang="en-US" sz="2499" spc="114">
              <a:solidFill>
                <a:srgbClr val="222222"/>
              </a:solidFill>
              <a:latin typeface="Nanum Myeongjo"/>
              <a:ea typeface="Nanum Myeongj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07975" y="5253038"/>
            <a:ext cx="793328" cy="6740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599"/>
              </a:lnSpc>
              <a:defRPr/>
            </a:pPr>
            <a:r>
              <a:rPr lang="en-US" sz="3999">
                <a:solidFill>
                  <a:srgbClr val="04b46d"/>
                </a:solidFill>
                <a:latin typeface="Nanum Myeongjo Bold Bold"/>
              </a:rPr>
              <a:t>03</a:t>
            </a:r>
            <a:endParaRPr lang="en-US" sz="3999">
              <a:solidFill>
                <a:srgbClr val="04b46d"/>
              </a:solidFill>
              <a:latin typeface="Nanum Myeongjo Bo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07975" y="6217524"/>
            <a:ext cx="793328" cy="6740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599"/>
              </a:lnSpc>
              <a:defRPr/>
            </a:pPr>
            <a:r>
              <a:rPr lang="en-US" sz="3999">
                <a:solidFill>
                  <a:srgbClr val="04b46d"/>
                </a:solidFill>
                <a:latin typeface="Nanum Myeongjo Bold Bold"/>
              </a:rPr>
              <a:t>04</a:t>
            </a:r>
            <a:endParaRPr lang="en-US" sz="3999">
              <a:solidFill>
                <a:srgbClr val="04b46d"/>
              </a:solidFill>
              <a:latin typeface="Nanum Myeongjo Bo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103344" y="1638300"/>
            <a:ext cx="6081312" cy="7075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5599"/>
              </a:lnSpc>
              <a:defRPr/>
            </a:pPr>
            <a:r>
              <a:rPr lang="ko-KR" altLang="en-US" sz="7000">
                <a:solidFill>
                  <a:srgbClr val="222222"/>
                </a:solidFill>
                <a:latin typeface="Nanum Myeongjo"/>
              </a:rPr>
              <a:t>목차</a:t>
            </a:r>
          </a:p>
        </p:txBody>
      </p:sp>
      <p:sp>
        <p:nvSpPr>
          <p:cNvPr id="15" name="AutoShape 3"/>
          <p:cNvSpPr/>
          <p:nvPr/>
        </p:nvSpPr>
        <p:spPr>
          <a:xfrm>
            <a:off x="6125804" y="8093310"/>
            <a:ext cx="6005312" cy="0"/>
          </a:xfrm>
          <a:prstGeom prst="line">
            <a:avLst/>
          </a:prstGeom>
          <a:ln w="28575" cap="flat">
            <a:solidFill>
              <a:srgbClr val="03834f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0"/>
          <p:cNvSpPr txBox="1"/>
          <p:nvPr/>
        </p:nvSpPr>
        <p:spPr>
          <a:xfrm>
            <a:off x="7464217" y="7393351"/>
            <a:ext cx="4404570" cy="44716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474"/>
              </a:lnSpc>
              <a:defRPr/>
            </a:pPr>
            <a:r>
              <a:rPr lang="ko-KR" altLang="en-US" sz="2499" spc="114">
                <a:solidFill>
                  <a:srgbClr val="222222"/>
                </a:solidFill>
                <a:latin typeface="Nanum Myeongjo"/>
                <a:ea typeface="Nanum Myeongjo"/>
              </a:rPr>
              <a:t>질의응답</a:t>
            </a:r>
            <a:endParaRPr lang="ko-KR" altLang="en-US" sz="2499" spc="114">
              <a:solidFill>
                <a:srgbClr val="222222"/>
              </a:solidFill>
              <a:latin typeface="Nanum Myeongjo"/>
              <a:ea typeface="Nanum Myeongjo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6323515" y="7236981"/>
            <a:ext cx="793328" cy="6740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599"/>
              </a:lnSpc>
              <a:defRPr/>
            </a:pPr>
            <a:r>
              <a:rPr lang="en-US" sz="3999">
                <a:solidFill>
                  <a:srgbClr val="04b46d"/>
                </a:solidFill>
                <a:latin typeface="Nanum Myeongjo Bold Bold"/>
              </a:rPr>
              <a:t>05</a:t>
            </a:r>
            <a:endParaRPr lang="en-US" altLang="ko-KR" sz="3999">
              <a:solidFill>
                <a:srgbClr val="04b46d"/>
              </a:solidFill>
              <a:latin typeface="Nanum Myeongjo Bold Bold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6323515" y="3390675"/>
            <a:ext cx="793328" cy="6740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5599"/>
              </a:lnSpc>
              <a:defRPr/>
            </a:pPr>
            <a:r>
              <a:rPr lang="en-US" sz="3999">
                <a:solidFill>
                  <a:srgbClr val="04b46d"/>
                </a:solidFill>
                <a:latin typeface="Nanum Myeongjo Bold Bold"/>
              </a:rPr>
              <a:t>01</a:t>
            </a:r>
            <a:endParaRPr lang="en-US" sz="3999">
              <a:solidFill>
                <a:srgbClr val="04b46d"/>
              </a:solidFill>
              <a:latin typeface="Nanum Myeongjo Bold Bold"/>
            </a:endParaRPr>
          </a:p>
        </p:txBody>
      </p:sp>
      <p:sp>
        <p:nvSpPr>
          <p:cNvPr id="7" name="AutoShape 5"/>
          <p:cNvSpPr/>
          <p:nvPr/>
        </p:nvSpPr>
        <p:spPr>
          <a:xfrm>
            <a:off x="6125804" y="4236813"/>
            <a:ext cx="6005312" cy="0"/>
          </a:xfrm>
          <a:prstGeom prst="line">
            <a:avLst/>
          </a:prstGeom>
          <a:ln w="28575" cap="flat">
            <a:solidFill>
              <a:srgbClr val="03834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TextBox 8"/>
          <p:cNvSpPr txBox="1"/>
          <p:nvPr/>
        </p:nvSpPr>
        <p:spPr>
          <a:xfrm>
            <a:off x="7464217" y="3547045"/>
            <a:ext cx="4404570" cy="44327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just">
              <a:lnSpc>
                <a:spcPts val="3474"/>
              </a:lnSpc>
              <a:defRPr/>
            </a:pPr>
            <a:r>
              <a:rPr lang="ko-KR" altLang="en-US" sz="2499" spc="114">
                <a:solidFill>
                  <a:srgbClr val="222222"/>
                </a:solidFill>
                <a:ea typeface="Nanum Myeongjo"/>
              </a:rPr>
              <a:t>주제 선정 이유</a:t>
            </a:r>
            <a:endParaRPr lang="ko-KR" altLang="en-US" sz="2499" spc="114">
              <a:solidFill>
                <a:srgbClr val="222222"/>
              </a:solidFill>
              <a:ea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5791200" y="1275330"/>
            <a:ext cx="6629400" cy="10772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8400"/>
              </a:lnSpc>
              <a:defRPr/>
            </a:pPr>
            <a:r>
              <a:rPr lang="ko-KR" altLang="en-US" sz="7000" dirty="0">
                <a:solidFill>
                  <a:srgbClr val="03834F"/>
                </a:solidFill>
                <a:latin typeface="Nanum Myeongjo Bold Bold"/>
                <a:ea typeface="Nanum Myeongjo Bold Bold"/>
              </a:rPr>
              <a:t>주제 선정 이유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9910" y="2552700"/>
            <a:ext cx="6844089" cy="398871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2819400" y="7906681"/>
            <a:ext cx="3429000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4800">
                <a:solidFill>
                  <a:srgbClr val="222222"/>
                </a:solidFill>
                <a:latin typeface="Nanum Myeongjo"/>
              </a:rPr>
              <a:t>정보</a:t>
            </a:r>
            <a:endParaRPr lang="en-US" altLang="ko-KR" sz="4800">
              <a:solidFill>
                <a:srgbClr val="222222"/>
              </a:solidFill>
              <a:latin typeface="Nanum Myeongjo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7620000" y="7962900"/>
            <a:ext cx="3886200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4800">
                <a:solidFill>
                  <a:srgbClr val="222222"/>
                </a:solidFill>
                <a:latin typeface="Nanum Myeongjo"/>
              </a:rPr>
              <a:t>광고</a:t>
            </a:r>
            <a:endParaRPr lang="en-US" altLang="ko-KR" sz="4800">
              <a:solidFill>
                <a:srgbClr val="222222"/>
              </a:solidFill>
              <a:latin typeface="Nanum Myeongjo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2180472" y="7919045"/>
            <a:ext cx="4853747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4800">
                <a:solidFill>
                  <a:srgbClr val="222222"/>
                </a:solidFill>
                <a:latin typeface="Nanum Myeongjo"/>
              </a:rPr>
              <a:t>가독성</a:t>
            </a:r>
            <a:endParaRPr lang="en-US" altLang="ko-KR" sz="4800">
              <a:solidFill>
                <a:srgbClr val="222222"/>
              </a:solidFill>
              <a:latin typeface="Nanum Myeongjo"/>
            </a:endParaRPr>
          </a:p>
        </p:txBody>
      </p:sp>
      <p:sp>
        <p:nvSpPr>
          <p:cNvPr id="15" name="화살표: 아래쪽 14"/>
          <p:cNvSpPr/>
          <p:nvPr/>
        </p:nvSpPr>
        <p:spPr>
          <a:xfrm>
            <a:off x="14425012" y="7646782"/>
            <a:ext cx="838199" cy="99040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383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03834f"/>
              </a:solidFill>
            </a:endParaRPr>
          </a:p>
        </p:txBody>
      </p:sp>
      <p:sp>
        <p:nvSpPr>
          <p:cNvPr id="16" name="화살표: 아래쪽 15"/>
          <p:cNvSpPr/>
          <p:nvPr/>
        </p:nvSpPr>
        <p:spPr>
          <a:xfrm rot="10800000">
            <a:off x="4114800" y="7614245"/>
            <a:ext cx="838199" cy="99040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383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화살표: 아래쪽 16"/>
          <p:cNvSpPr/>
          <p:nvPr/>
        </p:nvSpPr>
        <p:spPr>
          <a:xfrm rot="10800000">
            <a:off x="8950140" y="7670464"/>
            <a:ext cx="838199" cy="99040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383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2602590"/>
            <a:ext cx="5791200" cy="3988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15" grpId="2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Website</a:t>
            </a:r>
            <a:endParaRPr lang="ko-KR" altLang="en-US" sz="7000" dirty="0">
              <a:solidFill>
                <a:srgbClr val="03834F"/>
              </a:solidFill>
              <a:ea typeface="Nanum Myeongjo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1375927"/>
            <a:ext cx="3580732" cy="28841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2380"/>
              </a:lnSpc>
              <a:defRPr/>
            </a:pPr>
            <a:r>
              <a:rPr lang="en-US" altLang="ko-KR" sz="1700" dirty="0">
                <a:solidFill>
                  <a:srgbClr val="04B46D"/>
                </a:solidFill>
                <a:latin typeface="Nanum Myeongjo Bold"/>
              </a:rPr>
              <a:t>Website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61" y="3086100"/>
            <a:ext cx="2451039" cy="4347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ko-KR" altLang="en-US" sz="3600" spc="108" dirty="0">
                <a:solidFill>
                  <a:srgbClr val="04B46D"/>
                </a:solidFill>
                <a:latin typeface="Nanum Myeongjo Bold"/>
                <a:ea typeface="Nanum Myeongjo Bold"/>
              </a:rPr>
              <a:t>국내 주식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1B993CA-9F96-30BD-5FFB-6113325CD8E8}"/>
              </a:ext>
            </a:extLst>
          </p:cNvPr>
          <p:cNvSpPr txBox="1"/>
          <p:nvPr/>
        </p:nvSpPr>
        <p:spPr>
          <a:xfrm>
            <a:off x="1104900" y="8724900"/>
            <a:ext cx="12458700" cy="6690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4000" dirty="0">
                <a:solidFill>
                  <a:srgbClr val="222222"/>
                </a:solidFill>
                <a:latin typeface="Nanum Myeongjo"/>
              </a:rPr>
              <a:t>실시간 종목 조회순위 기준으로 데이터 </a:t>
            </a:r>
            <a:r>
              <a:rPr lang="ko-KR" altLang="en-US" sz="4000" dirty="0" err="1">
                <a:solidFill>
                  <a:srgbClr val="222222"/>
                </a:solidFill>
                <a:latin typeface="Nanum Myeongjo"/>
              </a:rPr>
              <a:t>크롤링</a:t>
            </a:r>
            <a:endParaRPr lang="ko-KR" altLang="en-US" sz="4000" dirty="0">
              <a:solidFill>
                <a:srgbClr val="222222"/>
              </a:solidFill>
              <a:latin typeface="Nanum Myeongj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7418" y="1028700"/>
            <a:ext cx="11416708" cy="684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Website</a:t>
            </a:r>
            <a:endParaRPr lang="ko-KR" altLang="en-US" sz="7000" dirty="0">
              <a:solidFill>
                <a:srgbClr val="03834F"/>
              </a:solidFill>
              <a:ea typeface="Nanum Myeongjo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1375927"/>
            <a:ext cx="3580732" cy="28841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2380"/>
              </a:lnSpc>
              <a:defRPr/>
            </a:pPr>
            <a:r>
              <a:rPr lang="en-US" altLang="ko-KR" sz="1700" dirty="0">
                <a:solidFill>
                  <a:srgbClr val="04B46D"/>
                </a:solidFill>
                <a:latin typeface="Nanum Myeongjo Bold"/>
              </a:rPr>
              <a:t>Website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61" y="3086100"/>
            <a:ext cx="24510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ko-KR" altLang="en-US" sz="3600" spc="108" dirty="0">
                <a:solidFill>
                  <a:srgbClr val="04B46D"/>
                </a:solidFill>
                <a:latin typeface="Nanum Myeongjo Bold"/>
                <a:ea typeface="Nanum Myeongjo Bold"/>
              </a:rPr>
              <a:t>지수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DB6BE3F-9338-2444-A29D-D210E01182BC}"/>
              </a:ext>
            </a:extLst>
          </p:cNvPr>
          <p:cNvSpPr txBox="1"/>
          <p:nvPr/>
        </p:nvSpPr>
        <p:spPr>
          <a:xfrm>
            <a:off x="1106672" y="8681352"/>
            <a:ext cx="12458700" cy="6690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4000" dirty="0">
                <a:solidFill>
                  <a:srgbClr val="222222"/>
                </a:solidFill>
                <a:latin typeface="Nanum Myeongjo"/>
              </a:rPr>
              <a:t>주식 시장에 영향을 미치는 여러 지수를 </a:t>
            </a:r>
            <a:r>
              <a:rPr lang="ko-KR" altLang="en-US" sz="4000" dirty="0" err="1">
                <a:solidFill>
                  <a:srgbClr val="222222"/>
                </a:solidFill>
                <a:latin typeface="Nanum Myeongjo"/>
              </a:rPr>
              <a:t>크롤링</a:t>
            </a:r>
            <a:endParaRPr lang="ko-KR" altLang="en-US" sz="4000" dirty="0">
              <a:solidFill>
                <a:srgbClr val="222222"/>
              </a:solidFill>
              <a:latin typeface="Nanum Myeongj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9199" y="1020547"/>
            <a:ext cx="10509961" cy="68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Website</a:t>
            </a:r>
            <a:endParaRPr lang="ko-KR" altLang="en-US" sz="7000" dirty="0">
              <a:solidFill>
                <a:srgbClr val="03834F"/>
              </a:solidFill>
              <a:ea typeface="Nanum Myeongjo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1375927"/>
            <a:ext cx="3580732" cy="28841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2380"/>
              </a:lnSpc>
              <a:defRPr/>
            </a:pPr>
            <a:r>
              <a:rPr lang="en-US" altLang="ko-KR" sz="1700" dirty="0">
                <a:solidFill>
                  <a:srgbClr val="04B46D"/>
                </a:solidFill>
                <a:latin typeface="Nanum Myeongjo Bold"/>
              </a:rPr>
              <a:t>Website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61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ko-KR" altLang="en-US" sz="3600" spc="108" dirty="0">
                <a:solidFill>
                  <a:srgbClr val="04B46D"/>
                </a:solidFill>
                <a:latin typeface="Nanum Myeongjo Bold"/>
                <a:ea typeface="Nanum Myeongjo Bold"/>
              </a:rPr>
              <a:t>원자재</a:t>
            </a:r>
            <a:endParaRPr lang="en-US" altLang="ko-KR" sz="3600" spc="108" dirty="0">
              <a:solidFill>
                <a:srgbClr val="04B46D"/>
              </a:solidFill>
              <a:latin typeface="Nanum Myeongjo Bold"/>
              <a:ea typeface="Nanum Myeongjo Bold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59E5A415-5C56-06D4-67EB-BE524CAF0EB3}"/>
              </a:ext>
            </a:extLst>
          </p:cNvPr>
          <p:cNvSpPr txBox="1"/>
          <p:nvPr/>
        </p:nvSpPr>
        <p:spPr>
          <a:xfrm>
            <a:off x="1104900" y="8643223"/>
            <a:ext cx="12458700" cy="6690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5599"/>
              </a:lnSpc>
              <a:defRPr/>
            </a:pPr>
            <a:r>
              <a:rPr lang="ko-KR" altLang="en-US" sz="4000" dirty="0">
                <a:solidFill>
                  <a:srgbClr val="222222"/>
                </a:solidFill>
                <a:latin typeface="Nanum Myeongjo"/>
              </a:rPr>
              <a:t>경제 전반에 영향을 미치는 여러 원자재를 </a:t>
            </a:r>
            <a:r>
              <a:rPr lang="ko-KR" altLang="en-US" sz="4000" dirty="0" err="1">
                <a:solidFill>
                  <a:srgbClr val="222222"/>
                </a:solidFill>
                <a:latin typeface="Nanum Myeongjo"/>
              </a:rPr>
              <a:t>크롤링</a:t>
            </a:r>
            <a:endParaRPr lang="ko-KR" altLang="en-US" sz="4000" dirty="0">
              <a:solidFill>
                <a:srgbClr val="222222"/>
              </a:solidFill>
              <a:latin typeface="Nanum Myeongj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9200" y="1028700"/>
            <a:ext cx="11213850" cy="68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8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PYTHON</a:t>
            </a:r>
            <a:r>
              <a:rPr lang="en-US" altLang="ko-KR" sz="7000" dirty="0">
                <a:solidFill>
                  <a:srgbClr val="204AA9"/>
                </a:solidFill>
                <a:ea typeface="Nanum Myeongjo Bold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" y="1375927"/>
            <a:ext cx="3580732" cy="28841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2380"/>
              </a:lnSpc>
              <a:defRPr/>
            </a:pPr>
            <a:r>
              <a:rPr lang="en-US" altLang="ko-KR" sz="1700" dirty="0">
                <a:solidFill>
                  <a:srgbClr val="04B46D"/>
                </a:solidFill>
                <a:latin typeface="Nanum Myeongjo Bold"/>
              </a:rPr>
              <a:t>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61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endParaRPr lang="en-US" altLang="ko-KR" sz="3600" spc="108" dirty="0">
              <a:solidFill>
                <a:srgbClr val="204AA9"/>
              </a:solidFill>
              <a:latin typeface="Nanum Myeongjo Bold"/>
              <a:ea typeface="Nanum Myeongjo Bold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1600199" y="3086100"/>
            <a:ext cx="4572001" cy="41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en-US" altLang="ko-KR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- Beautiful Soup </a:t>
            </a:r>
            <a:endParaRPr lang="en-US" altLang="ko-KR" sz="3600" spc="108">
              <a:solidFill>
                <a:srgbClr val="04b46d"/>
              </a:solidFill>
              <a:latin typeface="Nanum Myeongjo Bold"/>
              <a:ea typeface="Nanum Myeongjo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0973" y="3771900"/>
            <a:ext cx="4700209" cy="5868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0800" y="3771900"/>
            <a:ext cx="4645915" cy="5868733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11874561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en-US" altLang="ko-KR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- Flask</a:t>
            </a:r>
            <a:endParaRPr lang="en-US" altLang="ko-KR" sz="3600" spc="108">
              <a:solidFill>
                <a:srgbClr val="04b46d"/>
              </a:solidFill>
              <a:latin typeface="Nanum Myeongjo Bold"/>
              <a:ea typeface="Nanum Myeongjo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89176" y="3772334"/>
            <a:ext cx="4296428" cy="586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HTML CSS</a:t>
            </a:r>
            <a:r>
              <a:rPr lang="en-US" altLang="ko-KR" sz="7000" dirty="0">
                <a:solidFill>
                  <a:srgbClr val="204AA9"/>
                </a:solidFill>
                <a:ea typeface="Nanum Myeongjo Bold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" y="1375927"/>
            <a:ext cx="3580732" cy="28841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2380"/>
              </a:lnSpc>
              <a:defRPr/>
            </a:pPr>
            <a:r>
              <a:rPr lang="en-US" altLang="ko-KR" sz="1700" dirty="0">
                <a:solidFill>
                  <a:srgbClr val="04B46D"/>
                </a:solidFill>
                <a:latin typeface="Nanum Myeongjo Bold"/>
              </a:rPr>
              <a:t>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61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endParaRPr lang="en-US" altLang="ko-KR" sz="3600" spc="108" dirty="0">
              <a:solidFill>
                <a:srgbClr val="204AA9"/>
              </a:solidFill>
              <a:latin typeface="Nanum Myeongjo Bold"/>
              <a:ea typeface="Nanum Myeongjo Bold"/>
            </a:endParaRPr>
          </a:p>
        </p:txBody>
      </p:sp>
      <p:sp>
        <p:nvSpPr>
          <p:cNvPr id="2" name="TextBox 12"/>
          <p:cNvSpPr txBox="1"/>
          <p:nvPr/>
        </p:nvSpPr>
        <p:spPr>
          <a:xfrm>
            <a:off x="1600200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r>
              <a:rPr lang="en-US" altLang="ko-KR" sz="3600" spc="108">
                <a:solidFill>
                  <a:srgbClr val="04b46d"/>
                </a:solidFill>
                <a:latin typeface="Nanum Myeongjo Bold"/>
                <a:ea typeface="Nanum Myeongjo Bold"/>
              </a:rPr>
              <a:t>- Boot Strap</a:t>
            </a:r>
            <a:endParaRPr lang="en-US" altLang="ko-KR" sz="3600" spc="108">
              <a:solidFill>
                <a:srgbClr val="04b46d"/>
              </a:solidFill>
              <a:latin typeface="Nanum Myeongjo Bold"/>
              <a:ea typeface="Nanum Myeongjo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07292" y="3770566"/>
            <a:ext cx="4247107" cy="58687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0200" y="3765960"/>
            <a:ext cx="4713440" cy="4120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0" y="3771900"/>
            <a:ext cx="5223135" cy="58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1699608"/>
            <a:ext cx="5791571" cy="10772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8400"/>
              </a:lnSpc>
              <a:defRPr/>
            </a:pPr>
            <a:r>
              <a:rPr lang="en-US" altLang="ko-KR" sz="7000" dirty="0">
                <a:solidFill>
                  <a:srgbClr val="03834F"/>
                </a:solidFill>
                <a:ea typeface="Nanum Myeongjo Bold Bold"/>
              </a:rPr>
              <a:t>Java Script</a:t>
            </a:r>
            <a:r>
              <a:rPr lang="en-US" altLang="ko-KR" sz="7000" dirty="0">
                <a:solidFill>
                  <a:srgbClr val="204AA9"/>
                </a:solidFill>
                <a:ea typeface="Nanum Myeongjo Bold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900" y="1375927"/>
            <a:ext cx="3580732" cy="28841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2380"/>
              </a:lnSpc>
              <a:defRPr/>
            </a:pPr>
            <a:r>
              <a:rPr lang="en-US" altLang="ko-KR" sz="1700" dirty="0">
                <a:solidFill>
                  <a:srgbClr val="04B46D"/>
                </a:solidFill>
                <a:latin typeface="Nanum Myeongjo Bold"/>
              </a:rPr>
              <a:t>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61" y="3086100"/>
            <a:ext cx="3365439" cy="439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ts val="3266"/>
              </a:lnSpc>
              <a:defRPr/>
            </a:pPr>
            <a:endParaRPr lang="en-US" altLang="ko-KR" sz="3600" spc="108" dirty="0">
              <a:solidFill>
                <a:srgbClr val="204AA9"/>
              </a:solidFill>
              <a:latin typeface="Nanum Myeongjo Bold"/>
              <a:ea typeface="Nanum Myeongjo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8306" y="3771900"/>
            <a:ext cx="6677494" cy="62389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3771900"/>
            <a:ext cx="6677492" cy="62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6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117</ep:Words>
  <ep:PresentationFormat>사용자 지정</ep:PresentationFormat>
  <ep:Paragraphs>67</ep:Paragraphs>
  <ep:Slides>13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방채경</cp:lastModifiedBy>
  <dcterms:modified xsi:type="dcterms:W3CDTF">2023-12-14T13:37:28.067</dcterms:modified>
  <cp:revision>39</cp:revision>
  <dc:title>남색의 심플한 회사 사업 소개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